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grandir" panose="020B0604020202020204" charset="0"/>
      <p:regular r:id="rId9"/>
    </p:embeddedFont>
    <p:embeddedFont>
      <p:font typeface="Agrandir Bold" panose="020B0604020202020204" charset="0"/>
      <p:regular r:id="rId10"/>
    </p:embeddedFont>
    <p:embeddedFont>
      <p:font typeface="Agrandir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127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2610" y="-4885798"/>
            <a:ext cx="12034645" cy="1203464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60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35348" y="1131524"/>
            <a:ext cx="8023952" cy="80239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4E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706231" y="1366980"/>
            <a:ext cx="7553069" cy="755303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0" y="8877157"/>
            <a:ext cx="427312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6442493" y="985838"/>
            <a:ext cx="427312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143156" y="3586682"/>
            <a:ext cx="8519454" cy="247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2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Annual Sales </a:t>
            </a:r>
          </a:p>
          <a:p>
            <a:pPr algn="l">
              <a:lnSpc>
                <a:spcPts val="9000"/>
              </a:lnSpc>
            </a:pPr>
            <a:r>
              <a:rPr lang="en-US" sz="72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Dashboard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3156" y="2963747"/>
            <a:ext cx="2679607" cy="46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Bicycle &amp; Co.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3156" y="6324886"/>
            <a:ext cx="5636695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Presentation By:</a:t>
            </a:r>
          </a:p>
          <a:p>
            <a:pPr algn="l">
              <a:lnSpc>
                <a:spcPts val="3360"/>
              </a:lnSpc>
            </a:pPr>
            <a:r>
              <a:rPr lang="en-US" sz="2100" dirty="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Janvi Dhonde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74682"/>
            <a:ext cx="6536476" cy="6537636"/>
          </a:xfrm>
          <a:custGeom>
            <a:avLst/>
            <a:gdLst/>
            <a:ahLst/>
            <a:cxnLst/>
            <a:rect l="l" t="t" r="r" b="b"/>
            <a:pathLst>
              <a:path w="6536476" h="6537636">
                <a:moveTo>
                  <a:pt x="0" y="0"/>
                </a:moveTo>
                <a:lnTo>
                  <a:pt x="6536476" y="0"/>
                </a:lnTo>
                <a:lnTo>
                  <a:pt x="6536476" y="6537636"/>
                </a:lnTo>
                <a:lnTo>
                  <a:pt x="0" y="653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002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3809" y="1448874"/>
            <a:ext cx="4273129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3596285" y="6465943"/>
            <a:ext cx="4691715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14521" y="1769674"/>
            <a:ext cx="6564834" cy="7205980"/>
          </a:xfrm>
          <a:custGeom>
            <a:avLst/>
            <a:gdLst/>
            <a:ahLst/>
            <a:cxnLst/>
            <a:rect l="l" t="t" r="r" b="b"/>
            <a:pathLst>
              <a:path w="6564834" h="7205980">
                <a:moveTo>
                  <a:pt x="0" y="0"/>
                </a:moveTo>
                <a:lnTo>
                  <a:pt x="6564834" y="0"/>
                </a:lnTo>
                <a:lnTo>
                  <a:pt x="6564834" y="7205980"/>
                </a:lnTo>
                <a:lnTo>
                  <a:pt x="0" y="7205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984" b="-1322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39846" y="3489960"/>
            <a:ext cx="8519454" cy="206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The primary objective of analysing the bicycle shop sales data is to identify key drivers of revenue and profitability, understand customer behaviour, and optimize sales strategies. 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The analysis also aims to identify seasonal trends and market opportunities to enhance overall business performance and growth.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9846" y="2244568"/>
            <a:ext cx="8519454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68687" y="3243619"/>
            <a:ext cx="5785953" cy="5785929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961663" y="1014917"/>
            <a:ext cx="4457403" cy="445740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4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121430" y="1174692"/>
            <a:ext cx="4137870" cy="4137854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33500" b="-33500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028700" y="3980336"/>
            <a:ext cx="373770" cy="373770"/>
          </a:xfrm>
          <a:custGeom>
            <a:avLst/>
            <a:gdLst/>
            <a:ahLst/>
            <a:cxnLst/>
            <a:rect l="l" t="t" r="r" b="b"/>
            <a:pathLst>
              <a:path w="373770" h="373770">
                <a:moveTo>
                  <a:pt x="0" y="0"/>
                </a:moveTo>
                <a:lnTo>
                  <a:pt x="373770" y="0"/>
                </a:lnTo>
                <a:lnTo>
                  <a:pt x="373770" y="373770"/>
                </a:lnTo>
                <a:lnTo>
                  <a:pt x="0" y="3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5585" y="4851116"/>
            <a:ext cx="373770" cy="373770"/>
          </a:xfrm>
          <a:custGeom>
            <a:avLst/>
            <a:gdLst/>
            <a:ahLst/>
            <a:cxnLst/>
            <a:rect l="l" t="t" r="r" b="b"/>
            <a:pathLst>
              <a:path w="373770" h="373770">
                <a:moveTo>
                  <a:pt x="0" y="0"/>
                </a:moveTo>
                <a:lnTo>
                  <a:pt x="373770" y="0"/>
                </a:lnTo>
                <a:lnTo>
                  <a:pt x="373770" y="373770"/>
                </a:lnTo>
                <a:lnTo>
                  <a:pt x="0" y="3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5842453"/>
            <a:ext cx="373770" cy="373770"/>
          </a:xfrm>
          <a:custGeom>
            <a:avLst/>
            <a:gdLst/>
            <a:ahLst/>
            <a:cxnLst/>
            <a:rect l="l" t="t" r="r" b="b"/>
            <a:pathLst>
              <a:path w="373770" h="373770">
                <a:moveTo>
                  <a:pt x="0" y="0"/>
                </a:moveTo>
                <a:lnTo>
                  <a:pt x="373770" y="0"/>
                </a:lnTo>
                <a:lnTo>
                  <a:pt x="373770" y="373770"/>
                </a:lnTo>
                <a:lnTo>
                  <a:pt x="0" y="3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6966793"/>
            <a:ext cx="373770" cy="373770"/>
          </a:xfrm>
          <a:custGeom>
            <a:avLst/>
            <a:gdLst/>
            <a:ahLst/>
            <a:cxnLst/>
            <a:rect l="l" t="t" r="r" b="b"/>
            <a:pathLst>
              <a:path w="373770" h="373770">
                <a:moveTo>
                  <a:pt x="0" y="0"/>
                </a:moveTo>
                <a:lnTo>
                  <a:pt x="373770" y="0"/>
                </a:lnTo>
                <a:lnTo>
                  <a:pt x="373770" y="373769"/>
                </a:lnTo>
                <a:lnTo>
                  <a:pt x="0" y="373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23809" y="1448874"/>
            <a:ext cx="4273129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3910129" y="9258300"/>
            <a:ext cx="4377871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3144320"/>
            <a:ext cx="8519454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Here are the steps &amp; Approach of How i worked on this specificproject:-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898928"/>
            <a:ext cx="8519454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Approach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25080" y="3827936"/>
            <a:ext cx="7530200" cy="83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Structuring the Dashboard: Started with PowerPoint for layout design, then moved to Excel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5080" y="5722828"/>
            <a:ext cx="736011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Visual Enhancements: Added charts like Stacked Columns, Bar Charts, Tree Maps, and Donut Charts for a comprehensive view.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5080" y="6795343"/>
            <a:ext cx="6929614" cy="92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1999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Interactive Slicers: Integrated slicers for seamless filtering, enhancing data interaction.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5080" y="4774138"/>
            <a:ext cx="7278749" cy="83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18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Pivot Tables &amp; Formulas: Utilized Pivot Tables, along with functions like INDEX-MATCH  to display real-time 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39250"/>
            <a:ext cx="427312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3751149" y="1453832"/>
            <a:ext cx="47223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631108" y="1898015"/>
            <a:ext cx="12481195" cy="6906394"/>
          </a:xfrm>
          <a:custGeom>
            <a:avLst/>
            <a:gdLst/>
            <a:ahLst/>
            <a:cxnLst/>
            <a:rect l="l" t="t" r="r" b="b"/>
            <a:pathLst>
              <a:path w="12481195" h="6906394">
                <a:moveTo>
                  <a:pt x="0" y="0"/>
                </a:moveTo>
                <a:lnTo>
                  <a:pt x="12481195" y="0"/>
                </a:lnTo>
                <a:lnTo>
                  <a:pt x="12481195" y="6906394"/>
                </a:lnTo>
                <a:lnTo>
                  <a:pt x="0" y="690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47725"/>
            <a:ext cx="4471193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000"/>
              </a:lnSpc>
              <a:spcBef>
                <a:spcPct val="0"/>
              </a:spcBef>
            </a:pPr>
            <a:r>
              <a:rPr lang="en-US" sz="5600">
                <a:solidFill>
                  <a:srgbClr val="F3F4ED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Dashboard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662630" y="0"/>
            <a:ext cx="11652016" cy="5826008"/>
            <a:chOff x="0" y="0"/>
            <a:chExt cx="666242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 rot="5400000">
            <a:off x="10218313" y="2484844"/>
            <a:ext cx="358140" cy="0"/>
          </a:xfrm>
          <a:prstGeom prst="line">
            <a:avLst/>
          </a:prstGeom>
          <a:ln w="762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397383" y="2913004"/>
            <a:ext cx="0" cy="358140"/>
          </a:xfrm>
          <a:prstGeom prst="line">
            <a:avLst/>
          </a:prstGeom>
          <a:ln w="762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403419" y="5951479"/>
            <a:ext cx="0" cy="358140"/>
          </a:xfrm>
          <a:prstGeom prst="line">
            <a:avLst/>
          </a:prstGeom>
          <a:ln w="762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144000" y="908159"/>
            <a:ext cx="4377871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3898250" y="9220200"/>
            <a:ext cx="4377871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35483" y="6880216"/>
            <a:ext cx="0" cy="358140"/>
          </a:xfrm>
          <a:prstGeom prst="line">
            <a:avLst/>
          </a:prstGeom>
          <a:ln w="762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397383" y="5336164"/>
            <a:ext cx="0" cy="358140"/>
          </a:xfrm>
          <a:prstGeom prst="line">
            <a:avLst/>
          </a:prstGeom>
          <a:ln w="762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397383" y="4692274"/>
            <a:ext cx="0" cy="358140"/>
          </a:xfrm>
          <a:prstGeom prst="line">
            <a:avLst/>
          </a:prstGeom>
          <a:ln w="762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397383" y="4048384"/>
            <a:ext cx="0" cy="358140"/>
          </a:xfrm>
          <a:prstGeom prst="line">
            <a:avLst/>
          </a:prstGeom>
          <a:ln w="762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397383" y="3480694"/>
            <a:ext cx="0" cy="358140"/>
          </a:xfrm>
          <a:prstGeom prst="line">
            <a:avLst/>
          </a:prstGeom>
          <a:ln w="762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-3935816" y="5951479"/>
            <a:ext cx="10644896" cy="7096597"/>
          </a:xfrm>
          <a:custGeom>
            <a:avLst/>
            <a:gdLst/>
            <a:ahLst/>
            <a:cxnLst/>
            <a:rect l="l" t="t" r="r" b="b"/>
            <a:pathLst>
              <a:path w="10644896" h="7096597">
                <a:moveTo>
                  <a:pt x="0" y="0"/>
                </a:moveTo>
                <a:lnTo>
                  <a:pt x="10644896" y="0"/>
                </a:lnTo>
                <a:lnTo>
                  <a:pt x="10644896" y="7096597"/>
                </a:lnTo>
                <a:lnTo>
                  <a:pt x="0" y="7096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441519" y="1007834"/>
            <a:ext cx="7846481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000"/>
              </a:lnSpc>
              <a:spcBef>
                <a:spcPct val="0"/>
              </a:spcBef>
            </a:pPr>
            <a:r>
              <a:rPr lang="en-US" sz="56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KPI’s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20566" y="2262594"/>
            <a:ext cx="6425756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Total Sales: $118,726,350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20566" y="2831724"/>
            <a:ext cx="6425756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Profit: $16,893,702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93285" y="5856229"/>
            <a:ext cx="5857172" cy="76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Sales by Country: Highest in the USA with 16% and lowest in Italy with 9%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0566" y="3399414"/>
            <a:ext cx="6425756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Profit Percentage: 14%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20566" y="3967104"/>
            <a:ext cx="6425756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Profit Value: $1,125,806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20566" y="4644014"/>
            <a:ext cx="7070768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Top Selling Product: Product ID PROD_ID_002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20566" y="5254884"/>
            <a:ext cx="6425756" cy="4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Top Customers: CUST_ID_004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20566" y="6775441"/>
            <a:ext cx="6425756" cy="82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424642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Sales by Segment: Government leads with 44%, followed by Small Business (36%).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65239" cy="10287000"/>
            <a:chOff x="0" y="0"/>
            <a:chExt cx="16764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6441" cy="2709333"/>
            </a:xfrm>
            <a:custGeom>
              <a:avLst/>
              <a:gdLst/>
              <a:ahLst/>
              <a:cxnLst/>
              <a:rect l="l" t="t" r="r" b="b"/>
              <a:pathLst>
                <a:path w="1676441" h="2709333">
                  <a:moveTo>
                    <a:pt x="0" y="0"/>
                  </a:moveTo>
                  <a:lnTo>
                    <a:pt x="1676441" y="0"/>
                  </a:lnTo>
                  <a:lnTo>
                    <a:pt x="16764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246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52400"/>
              <a:ext cx="1676441" cy="2861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6365239" y="840828"/>
            <a:ext cx="4377871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898250" y="9220200"/>
            <a:ext cx="4377871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257086" y="840828"/>
            <a:ext cx="7746458" cy="1478051"/>
            <a:chOff x="0" y="0"/>
            <a:chExt cx="1557421" cy="2971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7421" cy="297161"/>
            </a:xfrm>
            <a:custGeom>
              <a:avLst/>
              <a:gdLst/>
              <a:ahLst/>
              <a:cxnLst/>
              <a:rect l="l" t="t" r="r" b="b"/>
              <a:pathLst>
                <a:path w="1557421" h="297161">
                  <a:moveTo>
                    <a:pt x="0" y="0"/>
                  </a:moveTo>
                  <a:lnTo>
                    <a:pt x="1557421" y="0"/>
                  </a:lnTo>
                  <a:lnTo>
                    <a:pt x="1557421" y="297161"/>
                  </a:lnTo>
                  <a:lnTo>
                    <a:pt x="0" y="297161"/>
                  </a:lnTo>
                  <a:close/>
                </a:path>
              </a:pathLst>
            </a:custGeom>
            <a:solidFill>
              <a:srgbClr val="F3F4ED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00025"/>
              <a:ext cx="1557421" cy="4971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424642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Insights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556292" y="2029164"/>
            <a:ext cx="4350913" cy="6526370"/>
          </a:xfrm>
          <a:custGeom>
            <a:avLst/>
            <a:gdLst/>
            <a:ahLst/>
            <a:cxnLst/>
            <a:rect l="l" t="t" r="r" b="b"/>
            <a:pathLst>
              <a:path w="4350913" h="6526370">
                <a:moveTo>
                  <a:pt x="0" y="0"/>
                </a:moveTo>
                <a:lnTo>
                  <a:pt x="4350913" y="0"/>
                </a:lnTo>
                <a:lnTo>
                  <a:pt x="4350913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05378" y="160283"/>
            <a:ext cx="4350913" cy="6526370"/>
          </a:xfrm>
          <a:custGeom>
            <a:avLst/>
            <a:gdLst/>
            <a:ahLst/>
            <a:cxnLst/>
            <a:rect l="l" t="t" r="r" b="b"/>
            <a:pathLst>
              <a:path w="4350913" h="6526370">
                <a:moveTo>
                  <a:pt x="0" y="0"/>
                </a:moveTo>
                <a:lnTo>
                  <a:pt x="4350914" y="0"/>
                </a:lnTo>
                <a:lnTo>
                  <a:pt x="4350914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315226" y="2400848"/>
            <a:ext cx="6688319" cy="493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Sales and Profit by Month: The highest sales and profit percentage occurred in July (15%) and August (16%).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Yearly Comparison: A sunburst chart visually compares 2021 and 2022 sales, with a significant increase in 2022.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Sales by Country: The US leads sales, followed by Germany and France, indicating potential market focus areas.</a:t>
            </a:r>
          </a:p>
          <a:p>
            <a:pPr marL="388620" lvl="1" indent="-194310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424642"/>
                </a:solidFill>
                <a:latin typeface="Agrandir"/>
                <a:ea typeface="Agrandir"/>
                <a:cs typeface="Agrandir"/>
                <a:sym typeface="Agrandir"/>
              </a:rPr>
              <a:t>Sales by Segment: Government is the most profitable segment, contributing the most to overall sales, which suggests a focus on B2G (Business to Government) strategies.</a:t>
            </a: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endParaRPr lang="en-US" sz="1800">
              <a:solidFill>
                <a:srgbClr val="424642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0947" y="-1615325"/>
            <a:ext cx="10383365" cy="1038336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601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3787756" y="1028700"/>
            <a:ext cx="13716000" cy="8229600"/>
            <a:chOff x="0" y="0"/>
            <a:chExt cx="6350000" cy="381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lnTo>
                    <a:pt x="0" y="1905000"/>
                  </a:ln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lnTo>
                    <a:pt x="6350000" y="1905000"/>
                  </a:ln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t="-5555" b="-5555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>
            <a:off x="13910129" y="1028700"/>
            <a:ext cx="4377871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6655337" y="8729940"/>
            <a:ext cx="4729789" cy="0"/>
          </a:xfrm>
          <a:prstGeom prst="line">
            <a:avLst/>
          </a:prstGeom>
          <a:ln w="38100" cap="flat">
            <a:solidFill>
              <a:srgbClr val="C060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1385126" y="3300132"/>
            <a:ext cx="5874174" cy="149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00"/>
              </a:lnSpc>
              <a:spcBef>
                <a:spcPct val="0"/>
              </a:spcBef>
            </a:pPr>
            <a:r>
              <a:rPr lang="en-US" sz="8000">
                <a:solidFill>
                  <a:srgbClr val="F3F4ED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Thank 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85126" y="5001868"/>
            <a:ext cx="5874174" cy="78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dirty="0">
                <a:solidFill>
                  <a:srgbClr val="F3F4ED"/>
                </a:solidFill>
                <a:latin typeface="Agrandir"/>
                <a:ea typeface="Agrandir"/>
                <a:cs typeface="Agrandir"/>
                <a:sym typeface="Agrandir"/>
              </a:rPr>
              <a:t>Presentation By:</a:t>
            </a:r>
          </a:p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>
                <a:solidFill>
                  <a:srgbClr val="F3F4ED"/>
                </a:solidFill>
                <a:latin typeface="Agrandir"/>
                <a:ea typeface="Agrandir"/>
                <a:cs typeface="Agrandir"/>
                <a:sym typeface="Agrandir"/>
              </a:rPr>
              <a:t>Janvi Dhonde</a:t>
            </a:r>
            <a:endParaRPr lang="en-US" sz="1800">
              <a:solidFill>
                <a:srgbClr val="F3F4ED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Custom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Agrandir</vt:lpstr>
      <vt:lpstr>Agrandir Bold</vt:lpstr>
      <vt:lpstr>Calibri</vt:lpstr>
      <vt:lpstr>Arial</vt:lpstr>
      <vt:lpstr>Agrandir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&amp; Orange Travel Bag Store Presentation Template</dc:title>
  <cp:lastModifiedBy>Tejas Jogdand</cp:lastModifiedBy>
  <cp:revision>2</cp:revision>
  <dcterms:created xsi:type="dcterms:W3CDTF">2006-08-16T00:00:00Z</dcterms:created>
  <dcterms:modified xsi:type="dcterms:W3CDTF">2024-12-05T11:16:53Z</dcterms:modified>
  <dc:identifier>DAGOY0XwoJA</dc:identifier>
</cp:coreProperties>
</file>